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4" r:id="rId4"/>
    <p:sldId id="295" r:id="rId5"/>
    <p:sldId id="296" r:id="rId6"/>
    <p:sldId id="297" r:id="rId7"/>
    <p:sldId id="298" r:id="rId8"/>
    <p:sldId id="261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70" r:id="rId21"/>
    <p:sldId id="271" r:id="rId22"/>
    <p:sldId id="272" r:id="rId23"/>
    <p:sldId id="264" r:id="rId24"/>
    <p:sldId id="273" r:id="rId25"/>
    <p:sldId id="274" r:id="rId26"/>
    <p:sldId id="276" r:id="rId27"/>
    <p:sldId id="275" r:id="rId28"/>
    <p:sldId id="277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2" r:id="rId38"/>
    <p:sldId id="310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5F193-4085-410C-B472-2EFDD177ED5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CCC13-387A-4F0A-B303-BB2BBE5EE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4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A346C-126C-47AD-8D87-7F6869CA009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CCC13-387A-4F0A-B303-BB2BBE5EE5D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5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60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7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49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7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19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3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9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7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51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0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6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778A5-5C29-4F12-AAE0-18578117CC86}" type="datetimeFigureOut">
              <a:rPr lang="zh-CN" altLang="en-US" smtClean="0"/>
              <a:t>2014/11/7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AA89-080F-4075-AEF3-00C55DFF2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7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95536" y="1198493"/>
            <a:ext cx="8001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4000" dirty="0" smtClean="0"/>
              <a:t>Pairwise sequence alignment</a:t>
            </a:r>
            <a:endParaRPr lang="en-US" altLang="zh-CN" sz="4000" b="1" dirty="0">
              <a:ea typeface="宋体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62400" y="2276872"/>
            <a:ext cx="4572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200" b="1" i="1" dirty="0" smtClean="0">
                <a:ea typeface="宋体" pitchFamily="2" charset="-122"/>
              </a:rPr>
              <a:t>Jiankui He</a:t>
            </a: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400" dirty="0" smtClean="0">
                <a:ea typeface="宋体" pitchFamily="2" charset="-122"/>
              </a:rPr>
              <a:t>SUSTC, Shenzhen, China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  <p:pic>
        <p:nvPicPr>
          <p:cNvPr id="9" name="Picture 5" descr="issue2epigenetics1_lar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0" y="3276600"/>
            <a:ext cx="4614591" cy="296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53"/>
          <p:cNvSpPr txBox="1">
            <a:spLocks noChangeArrowheads="1"/>
          </p:cNvSpPr>
          <p:nvPr/>
        </p:nvSpPr>
        <p:spPr bwMode="auto">
          <a:xfrm>
            <a:off x="228600" y="6240450"/>
            <a:ext cx="38010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ea typeface="宋体" pitchFamily="2" charset="-122"/>
              </a:rPr>
              <a:t>Image by Nicolas </a:t>
            </a:r>
            <a:r>
              <a:rPr lang="en-US" altLang="zh-CN" sz="900" dirty="0" err="1">
                <a:ea typeface="宋体" pitchFamily="2" charset="-122"/>
              </a:rPr>
              <a:t>Bouvier</a:t>
            </a:r>
            <a:r>
              <a:rPr lang="en-US" altLang="zh-CN" sz="900" dirty="0">
                <a:ea typeface="宋体" pitchFamily="2" charset="-122"/>
              </a:rPr>
              <a:t>; courtesy of Genevieve </a:t>
            </a:r>
            <a:r>
              <a:rPr lang="en-US" altLang="zh-CN" sz="900" dirty="0" err="1">
                <a:ea typeface="宋体" pitchFamily="2" charset="-122"/>
              </a:rPr>
              <a:t>Almouzni</a:t>
            </a:r>
            <a:r>
              <a:rPr lang="en-US" altLang="zh-CN" sz="900" dirty="0">
                <a:ea typeface="宋体" pitchFamily="2" charset="-122"/>
              </a:rPr>
              <a:t>, Curie Institute, Paris, France </a:t>
            </a:r>
          </a:p>
        </p:txBody>
      </p:sp>
      <p:pic>
        <p:nvPicPr>
          <p:cNvPr id="50178" name="Picture 2" descr="http://www.sustc.edu.cn/images/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1109" y="5295610"/>
            <a:ext cx="4572000" cy="1114425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4860032" y="6410035"/>
            <a:ext cx="417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PPT adopted from John Hopkins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0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066"/>
            <a:ext cx="8912962" cy="675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3528"/>
            <a:ext cx="8410392" cy="626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84976" cy="661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4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078248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2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7992888" cy="600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334144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605977" cy="643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3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00467" cy="611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2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358692" cy="631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640"/>
            <a:ext cx="8237676" cy="624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8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Schedule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Class I: lecture</a:t>
            </a:r>
          </a:p>
          <a:p>
            <a:r>
              <a:rPr lang="en-US" altLang="zh-CN" dirty="0" smtClean="0"/>
              <a:t>Class II: homework, programming</a:t>
            </a:r>
          </a:p>
          <a:p>
            <a:r>
              <a:rPr lang="en-US" altLang="zh-CN" dirty="0" smtClean="0"/>
              <a:t>Class III: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7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5313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8589"/>
            <a:ext cx="8656228" cy="6108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6052646"/>
            <a:ext cx="645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Identity score =number of matched elements / length of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3" y="110108"/>
            <a:ext cx="8941841" cy="619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7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956376" cy="49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3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238828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06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http://www.biogem.org/cod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0" y="476672"/>
            <a:ext cx="7629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53625" cy="686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0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24877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0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9350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8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48875" cy="709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4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561085" cy="562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4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705125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7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0153650" cy="67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5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04824"/>
            <a:ext cx="7614419" cy="634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1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"/>
            <a:ext cx="9229725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6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34600" cy="689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"/>
            <a:ext cx="8689545" cy="59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80988"/>
            <a:ext cx="9105900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9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528638"/>
            <a:ext cx="6934200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7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747713"/>
            <a:ext cx="77057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9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 =&#10;\begin{pmatrix}&#10;  &amp; - &amp; A &amp; C &amp; A &amp; C &amp; A &amp; C &amp; T &amp; A \\&#10;- &amp; \color{blue}0 &amp; 0 &amp; 0 &amp; 0 &amp; 0 &amp; 0 &amp; 0 &amp; 0 &amp; 0 \\&#10;A &amp; 0 &amp; \color{blue}\nwarrow &amp; \leftarrow &amp; \nwarrow &amp; \leftarrow &amp; \nwarrow &amp; \leftarrow &amp; \leftarrow &amp; \nwarrow \\&#10;G &amp; 0 &amp; \color{blue}\uparrow &amp; \nwarrow &amp; \uparrow &amp; \nwarrow &amp; \uparrow &amp; \nwarrow &amp; \nwarrow &amp; \uparrow \\&#10;C &amp; 0 &amp; \uparrow &amp; \color{blue}\nwarrow &amp; \leftarrow &amp; \nwarrow &amp; \leftarrow &amp; \nwarrow &amp; \leftarrow &amp; \leftarrow \\&#10;A &amp; 0 &amp; \nwarrow &amp; \uparrow &amp; \color{blue}\nwarrow &amp; \leftarrow &amp; \nwarrow &amp; \leftarrow &amp; \leftarrow &amp; \nwarrow \\&#10;C &amp; 0 &amp; \uparrow &amp; \nwarrow &amp; \uparrow &amp; \color{blue}\nwarrow &amp; \leftarrow &amp; \nwarrow &amp; \leftarrow &amp; \leftarrow \\&#10;A &amp; 0 &amp; \nwarrow &amp; \uparrow &amp; \nwarrow &amp; \uparrow &amp; \color{blue}\nwarrow &amp; \leftarrow &amp; \leftarrow &amp; \nwarrow \\&#10;C &amp; 0 &amp; \uparrow &amp; \nwarrow &amp; \uparrow &amp; \nwarrow &amp; \uparrow &amp; \color{blue}\nwarrow &amp; \color{blue}\leftarrow &amp; \leftarrow \\&#10;A &amp; 0 &amp; \nwarrow &amp; \uparrow &amp; \nwarrow &amp; \uparrow &amp; \nwarrow &amp; \uparrow &amp; \nwarrow &amp; \color{blue}\nwarrow&#10;\end{p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3905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 =&#10;\begin{pmatrix}&#10;  &amp; - &amp; A &amp; C &amp; A &amp; C &amp; A &amp; C &amp; T &amp; A \\&#10;- &amp; \color{blue}0 &amp; 0 &amp; 0 &amp; 0 &amp; 0 &amp; 0 &amp; 0 &amp; 0 &amp; 0 \\&#10;A &amp; 0 &amp; \color{blue}2 &amp; 1 &amp; 2 &amp; 1 &amp; 2 &amp; 1 &amp; 0 &amp; 2 \\&#10;G &amp; 0 &amp; \color{blue}1 &amp; 1 &amp; 1 &amp; 1 &amp; 1 &amp; 1 &amp; 0 &amp; 1 \\&#10;C &amp; 0 &amp; 0 &amp; \color{blue}3 &amp; 2 &amp; 3 &amp; 2 &amp; 3 &amp; 2 &amp; 1 \\&#10;A &amp; 0 &amp; 2 &amp; 2 &amp; \color{blue}5 &amp; 4 &amp; 5 &amp; 4 &amp; 3 &amp; 4 \\&#10;C &amp; 0 &amp; 1 &amp; 4 &amp; 4 &amp; \color{blue}7 &amp; 6 &amp; 7 &amp; 6 &amp; 5 \\&#10;A &amp; 0 &amp; 2 &amp; 3 &amp; 6 &amp; 6 &amp; \color{blue}9 &amp; 8 &amp; 7 &amp; 8 \\&#10;C &amp; 0 &amp; 1 &amp; 4 &amp; 5 &amp; 8 &amp; 8 &amp; \color{blue}11 &amp; \color{blue}10 &amp; 9 \\&#10;A &amp; 0 &amp; 2 &amp; 3 &amp; 6 &amp; 7 &amp; 10 &amp; 10 &amp; 10&amp; \color{blue}12&#10;\end{pmatrix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53540"/>
            <a:ext cx="3733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55776" y="1439002"/>
            <a:ext cx="62646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76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76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Sequence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ACACACTA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76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Sequence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2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AGCACACA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 descr="s(a, b) = +2 \text{ if } a = b \text{(match), } -1 \text{ if } a \neq b \text { (mismatch)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43434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987824" y="6237312"/>
            <a:ext cx="475252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Sequence 1 =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A--CACACTA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Sequence 2 =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AGCACAC--A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7904" y="260648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05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ClustalW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6"/>
          <a:stretch/>
        </p:blipFill>
        <p:spPr bwMode="auto">
          <a:xfrm>
            <a:off x="899591" y="1772816"/>
            <a:ext cx="7232153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5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6206"/>
            <a:ext cx="8208912" cy="64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3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out of Africa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http://econdevelopment-socialchange.wikispaces.com/file/view/map_early_migration.jpg/273853392/map_early_mig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09411"/>
            <a:ext cx="5472608" cy="471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4" y="4221088"/>
            <a:ext cx="8226425" cy="1905075"/>
          </a:xfrm>
        </p:spPr>
        <p:txBody>
          <a:bodyPr/>
          <a:lstStyle/>
          <a:p>
            <a:r>
              <a:rPr lang="en-US" altLang="zh-CN" dirty="0" smtClean="0"/>
              <a:t>Evidence</a:t>
            </a:r>
          </a:p>
          <a:p>
            <a:pPr lvl="1"/>
            <a:r>
              <a:rPr lang="en-US" altLang="zh-CN" dirty="0" err="1" smtClean="0"/>
              <a:t>Fossile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DNA sequence analysis</a:t>
            </a:r>
          </a:p>
        </p:txBody>
      </p:sp>
      <p:sp>
        <p:nvSpPr>
          <p:cNvPr id="4" name="AutoShape 2" descr="data:image/jpeg;base64,/9j/4AAQSkZJRgABAQAAAQABAAD/2wCEAAkGBhISEBUSExQVFRUWGBYYGRgWFBUVFxYYFRcYFxgUFBcXHCYfGBojHBcbHy8gIycpLCwsGB4xNTAqNSYrLCkBCQoKDgwOGg8PGjQhHyIpLywyKis0LzQsKTUyLiwsKSwsNSwvLyotNTAuNC0sNSwsNC0sLCwtKSwsNSksLyksKf/AABEIAKABOwMBIgACEQEDEQH/xAAcAAACAgMBAQAAAAAAAAAAAAAABgQFAQIDBwj/xABCEAACAQIEBAQDBgQDBQkAAAABAgMAEQQSITEFBhNBIlFhcTKBoQcUI0KRsVLB0fAzYuEVFjRTkhckQ1RygpOi0v/EABoBAQADAQEBAAAAAAAAAAAAAAACAwQBBQb/xAAvEQACAQIDBQcEAwEAAAAAAAAAAQIDERIhMQRBUXGhBRNhgZGx8CLB0eEUMvFS/9oADAMBAAIRAxEAPwD3GiiigCiiigCiiigCiisML0BmitUragCiiovEMZ01v3OgoDvJKFFyQKyjg7Uj/wC05cRIUjuQDq52v3yj+dN3DMKUQAm5oCZXHEuMtvOuOMx2QX38qpZ8a7nU/IbUBE6rpIDfw3toPqTTZh5gyixvStWnA+K5sSVQ3TKDfsTrqvmPWgHGisXqu4zimRQQbDvbegLKilPAcyMzEDMQO5BGvlTLhMRnW9Ad6KKKAKKKKAKKKKAK44nFBFua7VRcwkHQHUdrnv8AsaAg8Q4wWfw3uDoNdPO9c8czkXXc+Z8qrpMZElm1FvDYC7N7gfvWUxzkMQjFbG2mt+w9u96A6maQtYabbi5HoNda6YzFGOJpCMxUE2F9T/IVEVxkKGUr8OVjYMNNRr/etRJ0jOiztIzEBhnuD3PhHw/3vQDZyi8jRZ30za27C/amConC4AsSgeVS6AKKKKAKKKKAKKKKAKKKKAKxes1qV1oDaiiovEMZ01va5NASCQKyrg7UrzYhnN2N6zhcW8ZuDceR/lQDRStzXiWswHovtm3NWqceQr5HyPY+tVePlEupBB722NATODYRIMPmsNvrUdOOOGI32/U3NR3xL5MosRpp/Q1DD2nYWv4EO+oF2G1AS2xBckm979zeitFjAJIGptf1sLD6VvQHKeAOMpJtpexIvbtca2rMcCqSygAnuAAa6UUBmbGOqlrsSATp3sPKpWF4sskALblQR8xeolYoDbDvkYmwI8rVfYDHxsuhA9KoKwR8qAbQa1llCi5NhS5FjpVXKGv6miXHSEWJv7igGOKYNqDetiaquC4pSLXse4O9ceK44k5BcAb+v+lAXC4hTsR+tb3pTFdo8a67MfnrQDOaUeNY4I5LEXLBRc+ZAv7d6mScVkIte3tVfiYc+ransTQGn3UAlgL+n9PKuScRHUeNtMu3lYi+tY+/BGKlXvcahXZde5YiwqPNKzTKpiYb5ntdSO1mHb3F6AnYZlaOzqM24vbUdjWkeDUWIRASbsba+trDe9ccZGxUSA5SmftuBt+31rhxLGTIYlS13GoK7EFTvtY6i3zoBp4NxQ/4b6HsfMedXgNJbvmQkDxC9hpcMO1+1X/L+PMkYzaMNwdwaAtaKKKAKKKKAKKKKAK5YliENt7V1rBFAKeM5hMYuz67Be5PlamLhuILxhjua4ScBhL5yovUt8qAa2AoDsTVBxXF52sNh9TU3ieIvFof0peaZWRiGAAzAtfRSN7+1ARoce74hkUKYkXxPc36hPwDtoN/etuKJLZTC1mzC9xmGU3vde+tttd6gcvMUwyoimS17aqoa5uTdverwUBHwuGIGZ9XNsx7XH8I7Adqk0UUAVzSEAsQNWsSe5sLD9BXSigCiiigCiiigCqzjHMMOGsHYlz8MaDM7eyjYepsKg8f5hZX+7YYBp2tc2usKn8zebHsvzNbcF5WSK7veSVtWdjmZj6n+W1Ru3ki9QjFYqnkvmi9+pCPFuIT/wCFGkC9iw6r+/ZB9aBy5jH/AMTFzeysEH6KNP1q6bj2HUsucXU2IUE6jsLDWuGO4pI0saQBWHxO3pf4B/Ce96YVvHfyX9Ul5fd59St/3Lb/AMxP/wDNL/8AqovE+XJIImkWfEEjssznU6AnMdr0wHipRunlaR73YpbKL9hc9tq6cP4LisQ+aViido12t5N/EaYFwOfyKn/QqwYXiIRWSefMezFJAB53ZNR6VKOO4mji5jla2uaJk09TGct/lXqKcNUIFttVBjnCOQ3h9Tt+tMKO9/Lek/Jfi4qrzjKmk+FcesTCT/6nK1WnDuaMLOcqSgN/A943/wClrX+V624nxKKNgri+YEiy5r9go9T+wNVOI4fh51HVhZCe5XMoPnfcUs1vGKnLWNuX4f5Q00UoDh2MwesEnVjH/hSksLeSP8SfUVccE5kjxF1sY5VHiif4h6qdmX1H0opbmclSyxRd11XNfEWxFZooqRSR8djViTOxAGwv3J2UepqBFCTOGeUOANALDKSL6gb6d/StYuGnE44iW+SMDIDsbjVvXXS/pTHjOApGuZRt/M0BWAgq4jIU662vZjsSDv8AzrPL2IlfEEEBcgCtbYsNyPTyvUbieGIAdLgggEKL3B01HerjlmBIyVv4jr/d6AYFY3rtWLVmgCiiigCiiigCiiigCl7mDiADBbE6gab3PlTDVHxrhGb8QbjX/W1AQeG4myvFIb729QdqqcZgnsyRBVV/iJOwtY2W25H1qZh4LaklmP5iANPIWG1VnMXMBwgSRkLxE2cr8S32YX0I7W03FcbsrsnCDnLDHVkUcwxwSvCwv0o3dmXcui9V4xpbRCpvfdwK68N5nLRTvKgQwIsjBGLgo8ImFiQPFuvuL96xgsHgMW4xMYR2tIDbQnqqFbqrvmyi2tYTgWFiFhIwVWtIplZ+pmi6KQy3JuoQiy2voPM36ncjKLi7NWZDXnSQ/h9FOuSLL1D08rYc4i5bLe4AyWtvrtXXh3OomljCx2ikZI8xbxiSTD/eAMtrZQPDe97+lTP90MMI8n4g8QbP1X6gtH0QOpe4Ai8FvL11rHDeF4JpRLDYmPKAFdsgKx9FXy7FhH4M3lQ4dcXzVBHnBzkx9XMAhJAhVGY28iJUse+YV0wPMEcszQBXV0UMwbKCuYBgCM19iNQCL6XvXJ+Wo3mxEr69dEjstwQqjU3v8TG23ZFqX/sePrjEHOXUELdyVTMMrZV2FwP386AnUUVigM1R8yceMIEMIDYiT4F7KNjI/wDlH1Nc+ZubEww6aDqzkeGNbm3+aS2w9Nz9aWuDSYuMtO2HWSR9WeSQ3PkAFUhQOwFVyluRspULR7yVvBNpX/XvpybOXeAiBLsc0jHM7nUsx3JqVxeOZo8sJALaFr2Kj/L6+vakfgn2jziQriYmZCxsUQ50BPwkbMB8j70+NxSMQ9e90te9iD7WOt76WrsJJrIjtNCpTlepnfeTeWOBwLGEyjMBrfeuvF4I4SSAFABJ+VV3KjsXVm0/DjuSb3OUXJ9e3ypl4nwwTaHapmUXeUITIzzMtg7XFx27U5KB2rjg8GsahQNq7FKAGcVS8WAkFsoPuNf9KtxDWVgFALOC5ZJbM5vrex89v2phbAIVtlH6VJooBUx2F6Thfynb09KX+P8ALSygSRnJKhzI66EEeX9O9egcQwCyKQaXGRgSD2rjVyUZOLvEpuWuNtOrRygLPEcsgGx/hkX/ACt9DerqlbjwGGxmHxI0V26MnkVceEn2YA00VyPAsqxWU1o+nH5wZjIMwb8w2PcV3l4ydIn1LA2PtuPeoWMxJRbqjSHsq2+pJsKzDMr2NtQL2Nsy3HcC9j2qRSd65FSHWRTqt9OzA9vpW7XtpvVKs85lyuSsaHVgtjJbUAWOgPf29aAf+HY4SoGFSqWOVZAt0UkruCfXzpnoAooooAooooArF6zWCKAzVHxbFtnKg2FtquyaW+NoHcgFhpYlWKn5EUAu8Q4jKZejBYMts7MLjUaBRffvfb3qNxThJljMbsSyhgHPiDqRcpIPfuPIVd4XARxjwrqdSTqxPmzHUmsNA2ck2KG2gvf+hodTtmjzzgmFl4ayyCPrLMMptowIubKTp/7Ta9qs+FcXwqhupM8cjtmbqI8fivcFm1W+vnTlisBEwAANhqPQ+dqX+LrhYGBnl3uQm7tcZQAi6kd/cVXhwrJ2RqdV15fXHFLitfZroXUarPAVLrIrqVzKQQQRbt31qPy9IOlkBUiMlbgWvY7/AEpMwWOaHEmXCYaTpspDo7LErH8rW1tbzsDrUqXmriAuY8JCt9bglifW4IBop+B2Wy55SXm0n55j9WK8sxfPHFB8SKg8xFf+tEHFsdOuYySyL36U8cfyOVAb+5rnerSzLHsElHE5Rtz+LqekcR4tDAuaaRU9CdT/AOlRqfkKXpuOYnFnJhUaGM7yuPGR5xp+X3OvpVNwp8HE2aaGdG7u6dQfN1LH9qe+HYmGRA0LKyeakEfPyPoa6ni3lcoqirqN/F6dLr1b5C22GhwGRbZpJM8jyMkkuSOLKZZpAgLMfEAL2GpJOgBvvvrHEyRkxdGOMO7ANdS5/CjJJIYlAzmw0GX+IV14hwmKe3VTNYMPidbq4AdCUIJVgBdTobDyoxXCkeOaPxKJ8xcqxDXZVS6m/hsqgADQW2qaVjLKTk7sWMXzLEjSv0EaJfvSqBmEhfCxo+Z+wVyWGmqhQTe5tF4nxmVw8bJHmw/3iRgC6xssEUUoy7nMRMF10GUnW+jHgOBRyGd+mpkbqRsSXYFXCq9lLZQWVFBIFzlFzWj8vRMohWDMAWJLPLdjIAsmdg+ZwwVQVYkEKBbQV0iS/wDbkcLJmVhnTMgVQS56kUYjFz8d5U0NtDe+htajniNXRGikQSTSwq7vEqMYZBGxDF7C7HwqbM1msNNdsNyp1Hw8kpBMEjSgZdS5UqNb6AXJtbUhdrVZYjlfDOqoyMUDs+XqSBGZ5BK3UUNZxnANmBHyoC2ooooApExvMmMSSVVdZIzNhMOk3Ryqks85jlCC5EixoUFyfjJBvYgPdVi8sYMB1GGgAk+MCGMB9c3jsvi8WuvfWgF6Lm6ZuGRzeDrvMkBbL4QGxn3Xr5L7EDMBe1yBtVOefsXZdY/wRd/w/wDibcQOD8GvguqltL+Jh2Fi8HlfC5iTDGQYlgy5Bk6SsWEeS1rXN/TtXT/d/C/hfgQ/g/4X4afhbH8PTw6gHTuAe1ALfKXNWIxGJKSZSkkU0qqFymLo4p4BGzX8VwAbn8yt20FPNzoZnHTg8ReGJg8mURyyiQsjEKb5BHckDXMLV6DheFQxO8kcUaPIbuyoqs51N3IFzqSde5PmaosVyskSlkXOxlediwW5kcklxYAAgHKPT9aAQOZOIHF4LEK0fTeEqxjbNnC5jYsCoFiFNipYHz0qA3PE+C6UMgEyWVg+odomHhBO2Yb379/OnheFQBJEjjRM48YVAt7jS9hrpf60v8vYGKVGwc6gyYfwi+7RE+Bh7fD6WFVTi75Oxv2erFU2pxxJO9ueV/L7jHguIR4qDPE91cEA91NrEEdiPKuowShswAUlQpIFmsuwv2FQeGcFgwhdkIQG2bxWX0JF7X9bX1rtxTi4iVcozs5IQA+G43JI7a1Yr7zFPDi+nTxIfEMU+IkOHgLqVazuttrG6qdwbkXOm1MnDOWGDZpGLHyOw9ANhRyfwUxIXcDMxLH3JuaZq6ROEGCRNhau9FFAFFFFAFFFFAFFFYbagIHF8RlUW3NURNVf2pc0T4NYTFGrAlsxYMQNrbEb6/pXm7/anjTsIR7If5saqlVjF2Zvodn1q8McLW5nrlFeRJ9qWNH/ACj7xn+TVKg+1rED44Ym9s6/zNR/kQLn2TtK3J+Y+cy8YaCIdMAyyMI4wdsx/MfQDX9Kp4uWeiv3lyZZQc8pY3Lrbxi52sNQB/Dak/HfaJJLiIZWiQLCWIQM2uYZTcn020pxwf2l4KUZXzx30IdMy69rrfT3ApGrCT1FXYdopU0lHXW2fll6jTDElhlAsR5djUCHhjxArE6iMaojLcLrcrm3C+QG1VuE5mwkEZAnR0BJQKbsFOuUjtY+ddcDipuIaRWSE6Eg5maxsRmGgHaw/Wrk0zzZU5R1Vjph8TJLq2HUpexZWzfNRlF6TOMNLhuKKIWypK0YOUDxDMuZW8z672Ne2cJ4QsMQQDtSvzTyujzROBbJIH97bj9v0qM44lkXbNWVKTcldNNfjqZxcMIUtIFC9ybAC/rSzjeFiJTjME1iLlgLhZVU6q477HXfvVrwzhj46ZjKR0o3YKo28JtmPmTarzi3BhFGQgATXMPS2pH99qk1cqpzcHdf6Q8LxON4UmzBUdVILED47WGvfW1RsXzBGLpH+JINLKCQD/mbaw721qm5XgSXhkWY2MRZla/wMjNlP6H6048ucOj6HUt4iLknzPc0i7pMVYqE5RW5tGeUeHlFbMSxJJzEWLX7kdvamSPDqO1UvC8fZ8pq/rpWFFFFAFFFFAFYJrNBoDVXB2rauSQ2N660AVgis0UAr8b4e6N1EF7dvMHcH9x6+5pV5i4U5K4rDnLMguLj4l7o47g16gyA71QcT4NIDmiIt3U7fLyrjVycJuDuhK5Gw2FxUbvI34oP4isfGCe5/iHrTFPwyOOyxgZQ2b52tcUtcc5ae/VVWglBNni213DeYPcbVI4BzaqsMNjgIn0Cy69N77XP5D76etRvbUtdNT+qn6b1y4rrx4nofD8apUDvU4GlgwIpGVxb01+tXOFxQ0GYH51Mzk6igUUAUUUUAUVrLIFUsb2AJ0BY6a6Aak+gqgm53gXCri8kxha9zkAKBX6ZzqxBvm/KLnQ6UAw0VS4fm2B8UcKM+YGRAxX8NpIlR5I1a98yq4O1visTY1HxnPeFilkjcuoj6maTL+HmhjWaSMHcuEYG1tbEDUWoCfzBwKPFQtE4vcH5V4dxb7LMVHKyouZex/rXrk32hYdYyzJMHDSK0XT/ABE6UQmkZhe2URsraE3zAC50q7k4thwuZpYwMnUuzKPwzYdTX8tyBf1qEoRlqaaG1VaF+7drngEn2Z4xYy5UWH60qTwlGKndSQfcaGvp+XmHBtdOtFfOYiAwNpFNmQ+RU7+Vxe168J+0jlj7nizb4JLsPQ31H1rNWpKKvE9vszb51ajhVd76CnRRWc2lqyH0BvBAXYKASTpprX0F9m/A2gwyhtPSlP7KOV43QTNqdxftXrscYUWFehRp4FfefHdo7Y688Kyin8ZvUPiWAEqW29amUVeeYU/B+GGJjsAfIWo5pYjDSWF7ow/VTa1XFcsThw6lTsaBZHl3JuEgkw0CnYoCw/zJdWuPcGnDFcQWKOyDwr9aSOMcHxHDp2kiXPA7ZmUC5Undo/I+Y72qxgxZxaq0ciPGGVjYEMCpvkcHbXsRUIvczRWjdupHNN+ng/mZdxKWZW21v6+1NcEoIGtKGDgYsb6X7dvl6V3lzxnX4e5uRb+tTM43XopRg5isxVXzkAEqNTY9we9XGD4oSLkaedAWjLWRWscgIuK3oAooooDANZoooAooooAooooDnLCrCxApV5g5WiZTcAg6WIB37U1vHfWqrjoPh8qC9jzh8PLw0h0JfC38cZJbIp3eK+otvl2NN0cgZQynQgFWHkdQR6VrioA6FSLggiqXkmU/dukTcwySRfJG8P0IqCydjRJ95DE9U/W/H5vG7D8cKFVc6HQH19avUkBFxSnausWJZfhJH7VMzjTRVbwXionS49ve3cVZUBhwbG2h7XFxf1HelF+SJGwK4JpYmXNIxkOHOdc7F80IMhCSAs1n1tpppq30UAnYjkV1mkngmAe88sKvHcJPiI0jeR2v41shIXKLZ21NgKxxD7OFnklMkx6chmfIqAFZcRAsDyByxuoClgtt2NyRpTlRQCTifs5Z1ZjiLTu02eQQ+ErPAuHZVjz+EhI1IOY+IEkEG1TOO8o9WTBKlxHAcsmo8UKZHWIjckyRRH2V9dbFqooBUx3I5dECzZGWbESiRUYSp94nMxWJ1kXLvlOYMrWBK6WrzX7bce7Y5IyLIkYI9WYnMf2Hy9a91ry37b+DZoI51XVWsxt+Uj+tqqrK8Geh2bNQ2mLe/I8XrKrfQVimDkrhDTYpLC4B1rBCOKSR9ZtNZUKUqnD33HpH2axyQ4UXFidr+pOtO/AOLGYN5AkX87aVD4jw1liAjXXLbTSxPepnLfCOjCFO9emlZWPhZzc5OT1eZd0VgCs10iFFFFAcp8MrizAEHzryb7R+TZYpFlwSlb6uVYqSykFdNjbe51r16l7jDEyEHbTSoyipKzLqNaVGeOP6FTlLmtsQnTlQxzoPF4bCQA2zp29x+mm13Oz/AJSPUHv6A9qwmGUG4AB9K611KyIVJKUm0reBFMCCRSV0bQkDY9r02YXBqFsNqXGW4sancvcR8TQk3yWt7EXFdIFwBl0FbyTWtpvWkmGu2auxSgMZr61uKwFrNAYNF6zWLUBmio3EDIIn6RUPlOUspYA+ZUEE+16UsTzFixg8BiwQBKMJ1vw06YE7IrliWzi+eyhAbG19KAdqKSecObp4JssLJkjiWZgVDdYnFJAYgb+GwJ21zMvlY1OL59xas1ilpDOiKY/+H6OOjwgd9fHdZMxBt4lAGlAemVHx2GzoRS5gebHTBtPOA4ixUkEkgsg6aYgwfeLajQWLAeTHtauS87Yh0zx4QsOjDNlEjNJaeVkQCNUJNkXqNbW2gBNAZYkMUYEEfoR5g0ucm74s9jiZLfIKD9RTTiOKJNBFOpUhkzEqWy+urKDoQRqARbUUsciqThOoRYyvJJ/1sSPpUX/ZF8MqUnyXu/sMdVXMbExBFJBkdU03IOrD9BUjjGPMMLOoDNoFUm1yxAH73+RrPBOX5pmSbEMDbVQBYC/pUigZuAcOEMKqPKrOtUWwtW1AFFFFAFFFFAFFFFAFV3MHC1xGHkiIvmUj9RVjRQJ2PnD/ALN8ZnylDvuNv1/0r1bkHkj7qmZx4j/dqd+mPKtrVCNOMNDVX2ytXsqjyRi1ZooqZlCitWkAIBIBJsLnc2JsPPQE/KtI8UjMyqylltmUMCVvtmA1F/WgOtFcRjY7sM6XTVxmF0B1u4v4du9ajiEVkPUS0miHOtn9E18XyoCRVFzBGV8YUtpsNzV4zAC5NgNSTsB5mo/32Jii50JcZkGZbuu+ZBfxC3cUAjpFjZj4VWIf9Zv7kW+lTBBNCAJvFr8QFtD5getN7TxqyoWUM18qkgM1t8o3NvSuE+JgZHJkjypcOc62QjcOb+E+9ALsjhQSdgLn5Vz5HiZ2fEMLZzcDyGwH6UcX5cjJBF2VrEWYlfQ22I1+tM/CsKI4wALUBMqKMeuYqdDf+zW2MxgjW5+Q86V4neea67A3J86AbwazWkS2AFb0AUUUUBzxGHWRGR1VlYEMrAMrA7hgdCPQ1BTlvCgxkQRDpf4YEahY9SbooFlNyTcC+pqyooCrg5XwiBAIIz03eRCyKxR5HzuyEjwktrpbYeQrseBYa8h6EV5haU9NLyjyk08Y96nUUBW4zgEMmFbCBRHCy5CsaqoyE+JQLWFxcbdyd9a7T8HgdSrxRsGVVIZAQVjN0Bv/AAk3HkamUGgPLPtcxrYfDxx4c9JbiPKgCgIY3GQACwG2gqXywkkWAj6g8SJewsugFwvle2l6nc0cHXESoW+GOTPbzspAv+t/lVfgOHNjcQ3jPRTwgKSFaxNyRchvK/kKgo/U2aZVU6MaaW9tv2OnDMK+OmSQgrCmqq1rk92a3ftavQ4YwqgDtXDAYBYkCqNqlVMzBRRRQBRRRQBRRRQBRRRQBRRRQBRRRQBRRRQCfzfwfGSYrDzwZGSJogFzFWXNMpnkOliDEuTzytINc1qqODcNxODxBnfDs+TroxjMZbEnF41ZEcDNmIjQknPYi5AuLmvR6xagPLJ+SMY3WAiF1E+Zi0Q++dTHrilX4r/4Ssp6mUAvba5rXFck4xrkQ6TGbpqWi/7n1MemIV28Vh4BmPTzHMoHrXq1FAKvOHCMVNAUDdRDPG7RxoiSGBTdogZWKSNfKfFlBCkW1pfj5Xxz4mGSZAzk4B2lBiHRGFacyRkKQczq6i0YykyPsBXpVFAedYvhGKxeJjxIgeMS/cXDOY82FGGmleVSC2a7qwtkBDZjewFV+A5KxaJGTBbojh6yRhoScUcLLM0so8WU3EisOoQSV1tXqtFAeeYnh2MwfCcKsZtiEfIIw3hP3jqRrFpowi6qtp/yTbSu/EOXMUsc4R8S7CSBYrSBw8UeHiDF1aaOwaUNmKsGJAOo3fLUUBVDAvJh41lGSTIucBi4VsozKHOra9zvUjhvDFhWwqbRQBRRRQBRRRQBRRRQBRRRQBWG2rNFAJXG8UI45XK5rX8O97m1j6a61O5PgWKBbgKW2A/Yelb8b4UxLELnVhqL2qZwbCt0grC1qAt1a9ZrVFsLViUG2mlAb0VpHfvW9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jpeg;base64,/9j/4AAQSkZJRgABAQAAAQABAAD/2wCEAAkGBhISEBUSExQVFRUWGBYYGRgWFBUVFxYYFRcYFxgUFBcXHCYfGBojHBcbHy8gIycpLCwsGB4xNTAqNSYrLCkBCQoKDgwOGg8PGjQhHyIpLywyKis0LzQsKTUyLiwsKSwsNSwvLyotNTAuNC0sNSwsNC0sLCwtKSwsNSksLyksKf/AABEIAKABOwMBIgACEQEDEQH/xAAcAAACAgMBAQAAAAAAAAAAAAAABgQFAQIDBwj/xABCEAACAQIEBAQDBgQDBQkAAAABAgMAEQQSITEFBhNBIlFhcTKBoQcUI0KRsVLB0fAzYuEVFjRTkhckQ1RygpOi0v/EABoBAQADAQEBAAAAAAAAAAAAAAACAwQBBQb/xAAvEQACAQIDBQcEAwEAAAAAAAAAAQIDERIhMQRBUXGhBRNhgZGx8CLB0eEUMvFS/9oADAMBAAIRAxEAPwD3GiiigCiiigCiiigCiisML0BmitUragCiiovEMZ01v3OgoDvJKFFyQKyjg7Uj/wC05cRIUjuQDq52v3yj+dN3DMKUQAm5oCZXHEuMtvOuOMx2QX38qpZ8a7nU/IbUBE6rpIDfw3toPqTTZh5gyixvStWnA+K5sSVQ3TKDfsTrqvmPWgHGisXqu4zimRQQbDvbegLKilPAcyMzEDMQO5BGvlTLhMRnW9Ad6KKKAKKKKAKKKKAK44nFBFua7VRcwkHQHUdrnv8AsaAg8Q4wWfw3uDoNdPO9c8czkXXc+Z8qrpMZElm1FvDYC7N7gfvWUxzkMQjFbG2mt+w9u96A6maQtYabbi5HoNda6YzFGOJpCMxUE2F9T/IVEVxkKGUr8OVjYMNNRr/etRJ0jOiztIzEBhnuD3PhHw/3vQDZyi8jRZ30za27C/amConC4AsSgeVS6AKKKKAKKKKAKKKKAKKKKAKxes1qV1oDaiiovEMZ01va5NASCQKyrg7UrzYhnN2N6zhcW8ZuDceR/lQDRStzXiWswHovtm3NWqceQr5HyPY+tVePlEupBB722NATODYRIMPmsNvrUdOOOGI32/U3NR3xL5MosRpp/Q1DD2nYWv4EO+oF2G1AS2xBckm979zeitFjAJIGptf1sLD6VvQHKeAOMpJtpexIvbtca2rMcCqSygAnuAAa6UUBmbGOqlrsSATp3sPKpWF4sskALblQR8xeolYoDbDvkYmwI8rVfYDHxsuhA9KoKwR8qAbQa1llCi5NhS5FjpVXKGv6miXHSEWJv7igGOKYNqDetiaquC4pSLXse4O9ceK44k5BcAb+v+lAXC4hTsR+tb3pTFdo8a67MfnrQDOaUeNY4I5LEXLBRc+ZAv7d6mScVkIte3tVfiYc+ransTQGn3UAlgL+n9PKuScRHUeNtMu3lYi+tY+/BGKlXvcahXZde5YiwqPNKzTKpiYb5ntdSO1mHb3F6AnYZlaOzqM24vbUdjWkeDUWIRASbsba+trDe9ccZGxUSA5SmftuBt+31rhxLGTIYlS13GoK7EFTvtY6i3zoBp4NxQ/4b6HsfMedXgNJbvmQkDxC9hpcMO1+1X/L+PMkYzaMNwdwaAtaKKKAKKKKAKKKKAK5YliENt7V1rBFAKeM5hMYuz67Be5PlamLhuILxhjua4ScBhL5yovUt8qAa2AoDsTVBxXF52sNh9TU3ieIvFof0peaZWRiGAAzAtfRSN7+1ARoce74hkUKYkXxPc36hPwDtoN/etuKJLZTC1mzC9xmGU3vde+tttd6gcvMUwyoimS17aqoa5uTdverwUBHwuGIGZ9XNsx7XH8I7Adqk0UUAVzSEAsQNWsSe5sLD9BXSigCiiigCiiigCqzjHMMOGsHYlz8MaDM7eyjYepsKg8f5hZX+7YYBp2tc2usKn8zebHsvzNbcF5WSK7veSVtWdjmZj6n+W1Ru3ki9QjFYqnkvmi9+pCPFuIT/wCFGkC9iw6r+/ZB9aBy5jH/AMTFzeysEH6KNP1q6bj2HUsucXU2IUE6jsLDWuGO4pI0saQBWHxO3pf4B/Ce96YVvHfyX9Ul5fd59St/3Lb/AMxP/wDNL/8AqovE+XJIImkWfEEjssznU6AnMdr0wHipRunlaR73YpbKL9hc9tq6cP4LisQ+aViido12t5N/EaYFwOfyKn/QqwYXiIRWSefMezFJAB53ZNR6VKOO4mji5jla2uaJk09TGct/lXqKcNUIFttVBjnCOQ3h9Tt+tMKO9/Lek/Jfi4qrzjKmk+FcesTCT/6nK1WnDuaMLOcqSgN/A943/wClrX+V624nxKKNgri+YEiy5r9go9T+wNVOI4fh51HVhZCe5XMoPnfcUs1vGKnLWNuX4f5Q00UoDh2MwesEnVjH/hSksLeSP8SfUVccE5kjxF1sY5VHiif4h6qdmX1H0opbmclSyxRd11XNfEWxFZooqRSR8djViTOxAGwv3J2UepqBFCTOGeUOANALDKSL6gb6d/StYuGnE44iW+SMDIDsbjVvXXS/pTHjOApGuZRt/M0BWAgq4jIU662vZjsSDv8AzrPL2IlfEEEBcgCtbYsNyPTyvUbieGIAdLgggEKL3B01HerjlmBIyVv4jr/d6AYFY3rtWLVmgCiiigCiiigCiiigCl7mDiADBbE6gab3PlTDVHxrhGb8QbjX/W1AQeG4myvFIb729QdqqcZgnsyRBVV/iJOwtY2W25H1qZh4LaklmP5iANPIWG1VnMXMBwgSRkLxE2cr8S32YX0I7W03FcbsrsnCDnLDHVkUcwxwSvCwv0o3dmXcui9V4xpbRCpvfdwK68N5nLRTvKgQwIsjBGLgo8ImFiQPFuvuL96xgsHgMW4xMYR2tIDbQnqqFbqrvmyi2tYTgWFiFhIwVWtIplZ+pmi6KQy3JuoQiy2voPM36ncjKLi7NWZDXnSQ/h9FOuSLL1D08rYc4i5bLe4AyWtvrtXXh3OomljCx2ikZI8xbxiSTD/eAMtrZQPDe97+lTP90MMI8n4g8QbP1X6gtH0QOpe4Ai8FvL11rHDeF4JpRLDYmPKAFdsgKx9FXy7FhH4M3lQ4dcXzVBHnBzkx9XMAhJAhVGY28iJUse+YV0wPMEcszQBXV0UMwbKCuYBgCM19iNQCL6XvXJ+Wo3mxEr69dEjstwQqjU3v8TG23ZFqX/sePrjEHOXUELdyVTMMrZV2FwP386AnUUVigM1R8yceMIEMIDYiT4F7KNjI/wDlH1Nc+ZubEww6aDqzkeGNbm3+aS2w9Nz9aWuDSYuMtO2HWSR9WeSQ3PkAFUhQOwFVyluRspULR7yVvBNpX/XvpybOXeAiBLsc0jHM7nUsx3JqVxeOZo8sJALaFr2Kj/L6+vakfgn2jziQriYmZCxsUQ50BPwkbMB8j70+NxSMQ9e90te9iD7WOt76WrsJJrIjtNCpTlepnfeTeWOBwLGEyjMBrfeuvF4I4SSAFABJ+VV3KjsXVm0/DjuSb3OUXJ9e3ypl4nwwTaHapmUXeUITIzzMtg7XFx27U5KB2rjg8GsahQNq7FKAGcVS8WAkFsoPuNf9KtxDWVgFALOC5ZJbM5vrex89v2phbAIVtlH6VJooBUx2F6Thfynb09KX+P8ALSygSRnJKhzI66EEeX9O9egcQwCyKQaXGRgSD2rjVyUZOLvEpuWuNtOrRygLPEcsgGx/hkX/ACt9DerqlbjwGGxmHxI0V26MnkVceEn2YA00VyPAsqxWU1o+nH5wZjIMwb8w2PcV3l4ydIn1LA2PtuPeoWMxJRbqjSHsq2+pJsKzDMr2NtQL2Nsy3HcC9j2qRSd65FSHWRTqt9OzA9vpW7XtpvVKs85lyuSsaHVgtjJbUAWOgPf29aAf+HY4SoGFSqWOVZAt0UkruCfXzpnoAooooAooooArF6zWCKAzVHxbFtnKg2FtquyaW+NoHcgFhpYlWKn5EUAu8Q4jKZejBYMts7MLjUaBRffvfb3qNxThJljMbsSyhgHPiDqRcpIPfuPIVd4XARxjwrqdSTqxPmzHUmsNA2ck2KG2gvf+hodTtmjzzgmFl4ayyCPrLMMptowIubKTp/7Ta9qs+FcXwqhupM8cjtmbqI8fivcFm1W+vnTlisBEwAANhqPQ+dqX+LrhYGBnl3uQm7tcZQAi6kd/cVXhwrJ2RqdV15fXHFLitfZroXUarPAVLrIrqVzKQQQRbt31qPy9IOlkBUiMlbgWvY7/AEpMwWOaHEmXCYaTpspDo7LErH8rW1tbzsDrUqXmriAuY8JCt9bglifW4IBop+B2Wy55SXm0n55j9WK8sxfPHFB8SKg8xFf+tEHFsdOuYySyL36U8cfyOVAb+5rnerSzLHsElHE5Rtz+LqekcR4tDAuaaRU9CdT/AOlRqfkKXpuOYnFnJhUaGM7yuPGR5xp+X3OvpVNwp8HE2aaGdG7u6dQfN1LH9qe+HYmGRA0LKyeakEfPyPoa6ni3lcoqirqN/F6dLr1b5C22GhwGRbZpJM8jyMkkuSOLKZZpAgLMfEAL2GpJOgBvvvrHEyRkxdGOMO7ANdS5/CjJJIYlAzmw0GX+IV14hwmKe3VTNYMPidbq4AdCUIJVgBdTobDyoxXCkeOaPxKJ8xcqxDXZVS6m/hsqgADQW2qaVjLKTk7sWMXzLEjSv0EaJfvSqBmEhfCxo+Z+wVyWGmqhQTe5tF4nxmVw8bJHmw/3iRgC6xssEUUoy7nMRMF10GUnW+jHgOBRyGd+mpkbqRsSXYFXCq9lLZQWVFBIFzlFzWj8vRMohWDMAWJLPLdjIAsmdg+ZwwVQVYkEKBbQV0iS/wDbkcLJmVhnTMgVQS56kUYjFz8d5U0NtDe+htajniNXRGikQSTSwq7vEqMYZBGxDF7C7HwqbM1msNNdsNyp1Hw8kpBMEjSgZdS5UqNb6AXJtbUhdrVZYjlfDOqoyMUDs+XqSBGZ5BK3UUNZxnANmBHyoC2ooooApExvMmMSSVVdZIzNhMOk3Ryqks85jlCC5EixoUFyfjJBvYgPdVi8sYMB1GGgAk+MCGMB9c3jsvi8WuvfWgF6Lm6ZuGRzeDrvMkBbL4QGxn3Xr5L7EDMBe1yBtVOefsXZdY/wRd/w/wDibcQOD8GvguqltL+Jh2Fi8HlfC5iTDGQYlgy5Bk6SsWEeS1rXN/TtXT/d/C/hfgQ/g/4X4afhbH8PTw6gHTuAe1ALfKXNWIxGJKSZSkkU0qqFymLo4p4BGzX8VwAbn8yt20FPNzoZnHTg8ReGJg8mURyyiQsjEKb5BHckDXMLV6DheFQxO8kcUaPIbuyoqs51N3IFzqSde5PmaosVyskSlkXOxlediwW5kcklxYAAgHKPT9aAQOZOIHF4LEK0fTeEqxjbNnC5jYsCoFiFNipYHz0qA3PE+C6UMgEyWVg+odomHhBO2Yb379/OnheFQBJEjjRM48YVAt7jS9hrpf60v8vYGKVGwc6gyYfwi+7RE+Bh7fD6WFVTi75Oxv2erFU2pxxJO9ueV/L7jHguIR4qDPE91cEA91NrEEdiPKuowShswAUlQpIFmsuwv2FQeGcFgwhdkIQG2bxWX0JF7X9bX1rtxTi4iVcozs5IQA+G43JI7a1Yr7zFPDi+nTxIfEMU+IkOHgLqVazuttrG6qdwbkXOm1MnDOWGDZpGLHyOw9ANhRyfwUxIXcDMxLH3JuaZq6ROEGCRNhau9FFAFFFFAFFFFAFFFYbagIHF8RlUW3NURNVf2pc0T4NYTFGrAlsxYMQNrbEb6/pXm7/anjTsIR7If5saqlVjF2Zvodn1q8McLW5nrlFeRJ9qWNH/ACj7xn+TVKg+1rED44Ym9s6/zNR/kQLn2TtK3J+Y+cy8YaCIdMAyyMI4wdsx/MfQDX9Kp4uWeiv3lyZZQc8pY3Lrbxi52sNQB/Dak/HfaJJLiIZWiQLCWIQM2uYZTcn020pxwf2l4KUZXzx30IdMy69rrfT3ApGrCT1FXYdopU0lHXW2fll6jTDElhlAsR5djUCHhjxArE6iMaojLcLrcrm3C+QG1VuE5mwkEZAnR0BJQKbsFOuUjtY+ddcDipuIaRWSE6Eg5maxsRmGgHaw/Wrk0zzZU5R1Vjph8TJLq2HUpexZWzfNRlF6TOMNLhuKKIWypK0YOUDxDMuZW8z672Ne2cJ4QsMQQDtSvzTyujzROBbJIH97bj9v0qM44lkXbNWVKTcldNNfjqZxcMIUtIFC9ybAC/rSzjeFiJTjME1iLlgLhZVU6q477HXfvVrwzhj46ZjKR0o3YKo28JtmPmTarzi3BhFGQgATXMPS2pH99qk1cqpzcHdf6Q8LxON4UmzBUdVILED47WGvfW1RsXzBGLpH+JINLKCQD/mbaw721qm5XgSXhkWY2MRZla/wMjNlP6H6048ucOj6HUt4iLknzPc0i7pMVYqE5RW5tGeUeHlFbMSxJJzEWLX7kdvamSPDqO1UvC8fZ8pq/rpWFFFFAFFFFAFYJrNBoDVXB2rauSQ2N660AVgis0UAr8b4e6N1EF7dvMHcH9x6+5pV5i4U5K4rDnLMguLj4l7o47g16gyA71QcT4NIDmiIt3U7fLyrjVycJuDuhK5Gw2FxUbvI34oP4isfGCe5/iHrTFPwyOOyxgZQ2b52tcUtcc5ae/VVWglBNni213DeYPcbVI4BzaqsMNjgIn0Cy69N77XP5D76etRvbUtdNT+qn6b1y4rrx4nofD8apUDvU4GlgwIpGVxb01+tXOFxQ0GYH51Mzk6igUUAUUUUAUVrLIFUsb2AJ0BY6a6Aak+gqgm53gXCri8kxha9zkAKBX6ZzqxBvm/KLnQ6UAw0VS4fm2B8UcKM+YGRAxX8NpIlR5I1a98yq4O1visTY1HxnPeFilkjcuoj6maTL+HmhjWaSMHcuEYG1tbEDUWoCfzBwKPFQtE4vcH5V4dxb7LMVHKyouZex/rXrk32hYdYyzJMHDSK0XT/ABE6UQmkZhe2URsraE3zAC50q7k4thwuZpYwMnUuzKPwzYdTX8tyBf1qEoRlqaaG1VaF+7drngEn2Z4xYy5UWH60qTwlGKndSQfcaGvp+XmHBtdOtFfOYiAwNpFNmQ+RU7+Vxe168J+0jlj7nizb4JLsPQ31H1rNWpKKvE9vszb51ajhVd76CnRRWc2lqyH0BvBAXYKASTpprX0F9m/A2gwyhtPSlP7KOV43QTNqdxftXrscYUWFehRp4FfefHdo7Y688Kyin8ZvUPiWAEqW29amUVeeYU/B+GGJjsAfIWo5pYjDSWF7ow/VTa1XFcsThw6lTsaBZHl3JuEgkw0CnYoCw/zJdWuPcGnDFcQWKOyDwr9aSOMcHxHDp2kiXPA7ZmUC5Undo/I+Y72qxgxZxaq0ciPGGVjYEMCpvkcHbXsRUIvczRWjdupHNN+ng/mZdxKWZW21v6+1NcEoIGtKGDgYsb6X7dvl6V3lzxnX4e5uRb+tTM43XopRg5isxVXzkAEqNTY9we9XGD4oSLkaedAWjLWRWscgIuK3oAooooDANZoooAooooAooooDnLCrCxApV5g5WiZTcAg6WIB37U1vHfWqrjoPh8qC9jzh8PLw0h0JfC38cZJbIp3eK+otvl2NN0cgZQynQgFWHkdQR6VrioA6FSLggiqXkmU/dukTcwySRfJG8P0IqCydjRJ95DE9U/W/H5vG7D8cKFVc6HQH19avUkBFxSnausWJZfhJH7VMzjTRVbwXionS49ve3cVZUBhwbG2h7XFxf1HelF+SJGwK4JpYmXNIxkOHOdc7F80IMhCSAs1n1tpppq30UAnYjkV1mkngmAe88sKvHcJPiI0jeR2v41shIXKLZ21NgKxxD7OFnklMkx6chmfIqAFZcRAsDyByxuoClgtt2NyRpTlRQCTifs5Z1ZjiLTu02eQQ+ErPAuHZVjz+EhI1IOY+IEkEG1TOO8o9WTBKlxHAcsmo8UKZHWIjckyRRH2V9dbFqooBUx3I5dECzZGWbESiRUYSp94nMxWJ1kXLvlOYMrWBK6WrzX7bce7Y5IyLIkYI9WYnMf2Hy9a91ry37b+DZoI51XVWsxt+Uj+tqqrK8Geh2bNQ2mLe/I8XrKrfQVimDkrhDTYpLC4B1rBCOKSR9ZtNZUKUqnD33HpH2axyQ4UXFidr+pOtO/AOLGYN5AkX87aVD4jw1liAjXXLbTSxPepnLfCOjCFO9emlZWPhZzc5OT1eZd0VgCs10iFFFFAcp8MrizAEHzryb7R+TZYpFlwSlb6uVYqSykFdNjbe51r16l7jDEyEHbTSoyipKzLqNaVGeOP6FTlLmtsQnTlQxzoPF4bCQA2zp29x+mm13Oz/AJSPUHv6A9qwmGUG4AB9K611KyIVJKUm0reBFMCCRSV0bQkDY9r02YXBqFsNqXGW4sancvcR8TQk3yWt7EXFdIFwBl0FbyTWtpvWkmGu2auxSgMZr61uKwFrNAYNF6zWLUBmio3EDIIn6RUPlOUspYA+ZUEE+16UsTzFixg8BiwQBKMJ1vw06YE7IrliWzi+eyhAbG19KAdqKSecObp4JssLJkjiWZgVDdYnFJAYgb+GwJ21zMvlY1OL59xas1ilpDOiKY/+H6OOjwgd9fHdZMxBt4lAGlAemVHx2GzoRS5gebHTBtPOA4ixUkEkgsg6aYgwfeLajQWLAeTHtauS87Yh0zx4QsOjDNlEjNJaeVkQCNUJNkXqNbW2gBNAZYkMUYEEfoR5g0ucm74s9jiZLfIKD9RTTiOKJNBFOpUhkzEqWy+urKDoQRqARbUUsciqThOoRYyvJJ/1sSPpUX/ZF8MqUnyXu/sMdVXMbExBFJBkdU03IOrD9BUjjGPMMLOoDNoFUm1yxAH73+RrPBOX5pmSbEMDbVQBYC/pUigZuAcOEMKqPKrOtUWwtW1AFFFFAFFFFAFFFFAFV3MHC1xGHkiIvmUj9RVjRQJ2PnD/ALN8ZnylDvuNv1/0r1bkHkj7qmZx4j/dqd+mPKtrVCNOMNDVX2ytXsqjyRi1ZooqZlCitWkAIBIBJsLnc2JsPPQE/KtI8UjMyqylltmUMCVvtmA1F/WgOtFcRjY7sM6XTVxmF0B1u4v4du9ajiEVkPUS0miHOtn9E18XyoCRVFzBGV8YUtpsNzV4zAC5NgNSTsB5mo/32Jii50JcZkGZbuu+ZBfxC3cUAjpFjZj4VWIf9Zv7kW+lTBBNCAJvFr8QFtD5getN7TxqyoWUM18qkgM1t8o3NvSuE+JgZHJkjypcOc62QjcOb+E+9ALsjhQSdgLn5Vz5HiZ2fEMLZzcDyGwH6UcX5cjJBF2VrEWYlfQ22I1+tM/CsKI4wALUBMqKMeuYqdDf+zW2MxgjW5+Q86V4neea67A3J86AbwazWkS2AFb0AUUUUBzxGHWRGR1VlYEMrAMrA7hgdCPQ1BTlvCgxkQRDpf4YEahY9SbooFlNyTcC+pqyooCrg5XwiBAIIz03eRCyKxR5HzuyEjwktrpbYeQrseBYa8h6EV5haU9NLyjyk08Y96nUUBW4zgEMmFbCBRHCy5CsaqoyE+JQLWFxcbdyd9a7T8HgdSrxRsGVVIZAQVjN0Bv/AAk3HkamUGgPLPtcxrYfDxx4c9JbiPKgCgIY3GQACwG2gqXywkkWAj6g8SJewsugFwvle2l6nc0cHXESoW+GOTPbzspAv+t/lVfgOHNjcQ3jPRTwgKSFaxNyRchvK/kKgo/U2aZVU6MaaW9tv2OnDMK+OmSQgrCmqq1rk92a3ftavQ4YwqgDtXDAYBYkCqNqlVMzBRRRQBRRRQBRRRQBRRRQBRRRQBRRRQBRRRQCfzfwfGSYrDzwZGSJogFzFWXNMpnkOliDEuTzytINc1qqODcNxODxBnfDs+TroxjMZbEnF41ZEcDNmIjQknPYi5AuLmvR6xagPLJ+SMY3WAiF1E+Zi0Q++dTHrilX4r/4Ssp6mUAvba5rXFck4xrkQ6TGbpqWi/7n1MemIV28Vh4BmPTzHMoHrXq1FAKvOHCMVNAUDdRDPG7RxoiSGBTdogZWKSNfKfFlBCkW1pfj5Xxz4mGSZAzk4B2lBiHRGFacyRkKQczq6i0YykyPsBXpVFAedYvhGKxeJjxIgeMS/cXDOY82FGGmleVSC2a7qwtkBDZjewFV+A5KxaJGTBbojh6yRhoScUcLLM0so8WU3EisOoQSV1tXqtFAeeYnh2MwfCcKsZtiEfIIw3hP3jqRrFpowi6qtp/yTbSu/EOXMUsc4R8S7CSBYrSBw8UeHiDF1aaOwaUNmKsGJAOo3fLUUBVDAvJh41lGSTIucBi4VsozKHOra9zvUjhvDFhWwqbRQBRRRQBRRRQBRRRQBRRRQBWG2rNFAJXG8UI45XK5rX8O97m1j6a61O5PgWKBbgKW2A/Yelb8b4UxLELnVhqL2qZwbCt0grC1qAt1a9ZrVFsLViUG2mlAb0VpHfvW9A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750" name="Picture 6" descr="http://struggle.net/history/images/human_migr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336704" cy="32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2116832"/>
          </a:xfrm>
        </p:spPr>
        <p:txBody>
          <a:bodyPr/>
          <a:lstStyle/>
          <a:p>
            <a:r>
              <a:rPr lang="en-US" altLang="zh-CN" b="1" dirty="0"/>
              <a:t>Insulin</a:t>
            </a:r>
            <a:r>
              <a:rPr lang="en-US" altLang="zh-CN" dirty="0"/>
              <a:t> is a peptide hormone, produced by beta cells of the pancreas, and is central to regulating carbohydrate and </a:t>
            </a:r>
            <a:r>
              <a:rPr lang="en-US" altLang="zh-CN" dirty="0" smtClean="0"/>
              <a:t>fat metabolism </a:t>
            </a:r>
            <a:r>
              <a:rPr lang="en-US" altLang="zh-CN" dirty="0"/>
              <a:t>in the body. 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3645024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&gt;gi|386828|gb|AAA59172.1| insulin [Homo sapiens]</a:t>
            </a:r>
            <a:endParaRPr lang="zh-CN" altLang="zh-CN" sz="1200" dirty="0"/>
          </a:p>
          <a:p>
            <a:r>
              <a:rPr lang="en-US" altLang="zh-CN" sz="1200" dirty="0" smtClean="0"/>
              <a:t>MAWMRLLPLLALLALWGPDPAAAFVNQHLCGSHLVEALYLVCGERGFFYTPKTRREAEDLQVGQVELGGGPGAGSLQPLALEGSLQKRGIVEQCCTSICSLYQLENYCN</a:t>
            </a:r>
            <a:endParaRPr lang="zh-CN" altLang="zh-CN" sz="1200" dirty="0"/>
          </a:p>
          <a:p>
            <a:r>
              <a:rPr lang="en-US" altLang="zh-CN" sz="1200" dirty="0"/>
              <a:t> </a:t>
            </a:r>
            <a:endParaRPr lang="zh-CN" altLang="zh-CN" sz="1200" dirty="0"/>
          </a:p>
          <a:p>
            <a:r>
              <a:rPr lang="en-US" altLang="zh-CN" sz="1200" dirty="0"/>
              <a:t>&gt;gi|82749718|gb|ABB89743.1| </a:t>
            </a:r>
            <a:r>
              <a:rPr lang="en-US" altLang="zh-CN" sz="1200" dirty="0" err="1"/>
              <a:t>preproinsulin</a:t>
            </a:r>
            <a:r>
              <a:rPr lang="en-US" altLang="zh-CN" sz="1200" dirty="0"/>
              <a:t> 1 [</a:t>
            </a:r>
            <a:r>
              <a:rPr lang="en-US" altLang="zh-CN" sz="1200" dirty="0" err="1"/>
              <a:t>Rattus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losea</a:t>
            </a:r>
            <a:r>
              <a:rPr lang="en-US" altLang="zh-CN" sz="1200" dirty="0"/>
              <a:t>]</a:t>
            </a:r>
            <a:endParaRPr lang="zh-CN" altLang="zh-CN" sz="1200" dirty="0"/>
          </a:p>
          <a:p>
            <a:r>
              <a:rPr lang="en-US" altLang="zh-CN" sz="1200" dirty="0" smtClean="0"/>
              <a:t>MALWMRFLPLLALLVVWEPKPAQAFVKQHLCGPHLVEALYLVCGERGFFYTPKSRREVEDPQVPQLELGGSPEAGDLQTLALEVARQKRGIVDQCCTSICSLYQLENYCN</a:t>
            </a:r>
            <a:endParaRPr lang="zh-CN" altLang="zh-CN" sz="1200" dirty="0"/>
          </a:p>
          <a:p>
            <a:r>
              <a:rPr lang="en-US" altLang="zh-CN" sz="1200" dirty="0"/>
              <a:t> </a:t>
            </a:r>
            <a:endParaRPr lang="zh-CN" altLang="zh-CN" sz="1200" dirty="0"/>
          </a:p>
          <a:p>
            <a:r>
              <a:rPr lang="en-US" altLang="zh-CN" sz="1200" dirty="0"/>
              <a:t>&gt;gi|402892452|ref|XP_003909428.1| PREDICTED: insulin isoform 4 [</a:t>
            </a:r>
            <a:r>
              <a:rPr lang="en-US" altLang="zh-CN" sz="1200" dirty="0" err="1"/>
              <a:t>Papio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anubis</a:t>
            </a:r>
            <a:r>
              <a:rPr lang="en-US" altLang="zh-CN" sz="1200" dirty="0"/>
              <a:t>]</a:t>
            </a:r>
            <a:endParaRPr lang="zh-CN" altLang="zh-CN" sz="1200" dirty="0"/>
          </a:p>
          <a:p>
            <a:r>
              <a:rPr lang="en-US" altLang="zh-CN" sz="1200" dirty="0" smtClean="0"/>
              <a:t>MALWMRLLPLLALLALWGPDSVPAFVNQHLCGSHLVEALYLVCGERGFFYTPKTRREAEDPQVGQVELGGGPGAGSLQPLALEGSLQKRGIVEQCCTSICSLYQLENYCN</a:t>
            </a:r>
            <a:endParaRPr lang="zh-CN" altLang="zh-CN" sz="1200" dirty="0"/>
          </a:p>
          <a:p>
            <a:r>
              <a:rPr lang="en-US" altLang="zh-CN" sz="1200" dirty="0"/>
              <a:t> </a:t>
            </a:r>
            <a:endParaRPr lang="zh-CN" altLang="zh-CN" sz="1200" dirty="0"/>
          </a:p>
          <a:p>
            <a:r>
              <a:rPr lang="en-US" altLang="zh-CN" sz="1200" dirty="0"/>
              <a:t>&gt;gi|344307503|ref|XP_003422420.1| PREDICTED: insulin-like isoform 1 [</a:t>
            </a:r>
            <a:r>
              <a:rPr lang="en-US" altLang="zh-CN" sz="1200" dirty="0" err="1"/>
              <a:t>Loxodonta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africana</a:t>
            </a:r>
            <a:r>
              <a:rPr lang="en-US" altLang="zh-CN" sz="1200" dirty="0"/>
              <a:t>]</a:t>
            </a:r>
            <a:endParaRPr lang="zh-CN" altLang="zh-CN" sz="1200" dirty="0"/>
          </a:p>
          <a:p>
            <a:r>
              <a:rPr lang="en-US" altLang="zh-CN" sz="1200" dirty="0" smtClean="0"/>
              <a:t>MALWTRLLPLLALLAVGAPPPARAFVNQHLCGSHLVEALYLVCGERGFFYTPKTRREVEDTQVGEVELGTGLQPFPAEAPKQKRGIVEQCCTGVCSLYQLENYCN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8894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88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t="24978" r="26721" b="15328"/>
          <a:stretch/>
        </p:blipFill>
        <p:spPr bwMode="auto">
          <a:xfrm>
            <a:off x="683568" y="404664"/>
            <a:ext cx="7662784" cy="592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2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892696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Write your own program, and demo in class</a:t>
            </a:r>
          </a:p>
          <a:p>
            <a:r>
              <a:rPr lang="en-US" altLang="zh-CN" dirty="0" smtClean="0"/>
              <a:t>A .</a:t>
            </a:r>
            <a:r>
              <a:rPr lang="en-US" altLang="zh-CN" dirty="0" err="1" smtClean="0"/>
              <a:t>fasta</a:t>
            </a:r>
            <a:r>
              <a:rPr lang="en-US" altLang="zh-CN" dirty="0" smtClean="0"/>
              <a:t> file will be provided to test your </a:t>
            </a:r>
            <a:r>
              <a:rPr lang="en-US" altLang="zh-CN" dirty="0" smtClean="0"/>
              <a:t>program</a:t>
            </a:r>
          </a:p>
          <a:p>
            <a:r>
              <a:rPr lang="en-US" altLang="zh-CN" dirty="0" smtClean="0"/>
              <a:t>Your program must be able to read </a:t>
            </a:r>
            <a:r>
              <a:rPr lang="en-US" altLang="zh-CN" dirty="0" err="1" smtClean="0"/>
              <a:t>fasta</a:t>
            </a:r>
            <a:r>
              <a:rPr lang="en-US" altLang="zh-CN" dirty="0" smtClean="0"/>
              <a:t> files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53597"/>
              </p:ext>
            </p:extLst>
          </p:nvPr>
        </p:nvGraphicFramePr>
        <p:xfrm>
          <a:off x="971600" y="2852936"/>
          <a:ext cx="7056784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/>
                <a:gridCol w="35283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Criteria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1, wrote</a:t>
                      </a:r>
                      <a:r>
                        <a:rPr lang="en-US" altLang="zh-CN" baseline="0" dirty="0" smtClean="0"/>
                        <a:t> a alignment program</a:t>
                      </a:r>
                    </a:p>
                    <a:p>
                      <a:r>
                        <a:rPr lang="en-US" altLang="zh-CN" baseline="0" dirty="0" smtClean="0"/>
                        <a:t>2, demon in class</a:t>
                      </a:r>
                    </a:p>
                    <a:p>
                      <a:r>
                        <a:rPr lang="en-US" altLang="zh-CN" baseline="0" dirty="0" smtClean="0"/>
                        <a:t>3, correctly calculate the identity score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1, wrote</a:t>
                      </a:r>
                      <a:r>
                        <a:rPr lang="en-US" altLang="zh-CN" baseline="0" dirty="0" smtClean="0"/>
                        <a:t> a alignment program</a:t>
                      </a:r>
                    </a:p>
                    <a:p>
                      <a:r>
                        <a:rPr lang="en-US" altLang="zh-CN" baseline="0" dirty="0" smtClean="0"/>
                        <a:t>2, demon in class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1, no</a:t>
                      </a:r>
                      <a:r>
                        <a:rPr lang="en-US" altLang="zh-CN" baseline="0" dirty="0" smtClean="0"/>
                        <a:t> programming or copy other’s program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Extra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Write a similar program to estimate the similarity of two articles.</a:t>
            </a:r>
          </a:p>
          <a:p>
            <a:r>
              <a:rPr lang="en-US" altLang="zh-CN" dirty="0" smtClean="0"/>
              <a:t>Estimate the similarity of your program with others’ program.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0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24936" cy="631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40017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8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04664"/>
            <a:ext cx="7887850" cy="590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6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475354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3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9"/>
          <a:stretch/>
        </p:blipFill>
        <p:spPr bwMode="auto">
          <a:xfrm>
            <a:off x="251520" y="836712"/>
            <a:ext cx="8409685" cy="414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3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201</Words>
  <Application>Microsoft Office PowerPoint</Application>
  <PresentationFormat>On-screen Show (4:3)</PresentationFormat>
  <Paragraphs>55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主题​​</vt:lpstr>
      <vt:lpstr>PowerPoint Presentation</vt:lpstr>
      <vt:lpstr>Schedule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ClustalW</vt:lpstr>
      <vt:lpstr>Example: out of Africa</vt:lpstr>
      <vt:lpstr>PowerPoint Presentation</vt:lpstr>
      <vt:lpstr>Homework </vt:lpstr>
      <vt:lpstr>PowerPoint Presentation</vt:lpstr>
      <vt:lpstr>Demo </vt:lpstr>
      <vt:lpstr>Extra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Jiankui He</dc:creator>
  <cp:lastModifiedBy>Jiankui He</cp:lastModifiedBy>
  <cp:revision>19</cp:revision>
  <dcterms:created xsi:type="dcterms:W3CDTF">2012-11-17T04:30:16Z</dcterms:created>
  <dcterms:modified xsi:type="dcterms:W3CDTF">2014-11-07T05:13:35Z</dcterms:modified>
</cp:coreProperties>
</file>